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b="0" sz="4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5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6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81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93" name="image.tiff"/>
          <p:cNvPicPr>
            <a:picLocks noChangeAspect="0"/>
          </p:cNvPicPr>
          <p:nvPr/>
        </p:nvPicPr>
        <p:blipFill>
          <a:blip r:embed="rId2">
            <a:extLst/>
          </a:blip>
          <a:srcRect l="0" t="2653" r="0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nborwankar/LearnDataScience" TargetMode="External"/><Relationship Id="rId3" Type="http://schemas.openxmlformats.org/officeDocument/2006/relationships/hyperlink" Target="http://www.ats.ucla.edu/stat/mult_pkg/faq/general/odds_ratio.htm" TargetMode="External"/><Relationship Id="rId4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40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t>11 WEEK PART TIME COURSE</a:t>
            </a:r>
          </a:p>
          <a:p>
            <a:pPr>
              <a:lnSpc>
                <a:spcPct val="70000"/>
              </a:lnSpc>
              <a:defRPr sz="4100"/>
            </a:pPr>
          </a:p>
          <a:p>
            <a:pPr>
              <a:lnSpc>
                <a:spcPct val="70000"/>
              </a:lnSpc>
              <a:defRPr sz="4100"/>
            </a:pPr>
            <a:r>
              <a:t>Week 3 - Logistic Regression</a:t>
            </a:r>
          </a:p>
          <a:p>
            <a:pPr>
              <a:lnSpc>
                <a:spcPct val="70000"/>
              </a:lnSpc>
              <a:defRPr sz="4100"/>
            </a:pPr>
            <a:r>
              <a:t>Wednesday 6th April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454024" y="1226372"/>
            <a:ext cx="8455027" cy="299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This is the logit function, 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We can see that it this function is linear in X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           is called the ‘odds’ and can be any value from 0 to ∞    </a:t>
            </a:r>
            <a:endParaRPr sz="1200"/>
          </a:p>
          <a:p>
            <a:pPr marL="183038" indent="-142398" algn="l" defTabSz="457200">
              <a:spcBef>
                <a:spcPts val="12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1300">
                <a:uFillTx/>
                <a:latin typeface="Times"/>
                <a:ea typeface="Times"/>
                <a:cs typeface="Times"/>
                <a:sym typeface="Times"/>
              </a:defRPr>
            </a:p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                    is called the ‘log-odds’ or ‘logit’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037" y="1325562"/>
            <a:ext cx="2413001" cy="673101"/>
          </a:xfrm>
          <a:prstGeom prst="rect">
            <a:avLst/>
          </a:prstGeom>
          <a:ln w="25400"/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787" y="2819400"/>
            <a:ext cx="571501" cy="533400"/>
          </a:xfrm>
          <a:prstGeom prst="rect">
            <a:avLst/>
          </a:prstGeom>
          <a:ln w="25400"/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587" y="3378200"/>
            <a:ext cx="1181101" cy="5842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8" name="Shape 2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 - WALKTHROUGH NOTEBOOK</a:t>
            </a:r>
          </a:p>
        </p:txBody>
      </p:sp>
      <p:sp>
        <p:nvSpPr>
          <p:cNvPr id="220" name="Shape 220"/>
          <p:cNvSpPr/>
          <p:nvPr/>
        </p:nvSpPr>
        <p:spPr>
          <a:xfrm>
            <a:off x="454024" y="1226372"/>
            <a:ext cx="8455027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lvl1pPr>
          </a:lstStyle>
          <a:p>
            <a:pPr/>
            <a:r>
              <a:t>We will step through a notebook together and cover these concepts in a more tangible way.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674" y="1031328"/>
            <a:ext cx="9766423" cy="4266707"/>
          </a:xfrm>
          <a:prstGeom prst="rect">
            <a:avLst/>
          </a:prstGeom>
          <a:ln w="25400"/>
        </p:spPr>
      </p:pic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5" name="Shape 225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/>
            <a:r>
              <a:t>					LAB</a:t>
            </a:r>
          </a:p>
        </p:txBody>
      </p:sp>
      <p:sp>
        <p:nvSpPr>
          <p:cNvPr id="226" name="Shape 22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SYNCHING A FORK</a:t>
            </a:r>
          </a:p>
        </p:txBody>
      </p:sp>
      <p:sp>
        <p:nvSpPr>
          <p:cNvPr id="234" name="Shape 234"/>
          <p:cNvSpPr/>
          <p:nvPr/>
        </p:nvSpPr>
        <p:spPr>
          <a:xfrm>
            <a:off x="454024" y="1226372"/>
            <a:ext cx="8455027" cy="233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add upstream https://github.com/ihansel/SYD_DAT_4.git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fetch upstream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checkout master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merge upstream/master</a:t>
            </a:r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204" y="3870957"/>
            <a:ext cx="2240977" cy="1243333"/>
          </a:xfrm>
          <a:prstGeom prst="rect">
            <a:avLst/>
          </a:prstGeom>
          <a:ln w="25400"/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066" y="3870957"/>
            <a:ext cx="2240977" cy="124333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0" name="Shape 240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</p:txBody>
      </p:sp>
      <p:sp>
        <p:nvSpPr>
          <p:cNvPr id="241" name="Shape 241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3 Day 2</a:t>
            </a:r>
          </a:p>
        </p:txBody>
      </p:sp>
      <p:sp>
        <p:nvSpPr>
          <p:cNvPr id="242" name="Shape 242"/>
          <p:cNvSpPr/>
          <p:nvPr/>
        </p:nvSpPr>
        <p:spPr>
          <a:xfrm>
            <a:off x="347662" y="1116012"/>
            <a:ext cx="8426451" cy="3894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DISCUSSION TIME</a:t>
            </a: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Review of last week</a:t>
            </a: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Further Reading for Logistic Regression</a:t>
            </a: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Check in with homework/course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6" name="Shape 24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WEEK 3</a:t>
            </a:r>
          </a:p>
        </p:txBody>
      </p:sp>
      <p:pic>
        <p:nvPicPr>
          <p:cNvPr id="247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862" y="0"/>
            <a:ext cx="394335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1" name="Shape 251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An Introduction to Statistical Learning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Chapter 4 - Logistic Regression</a:t>
            </a:r>
            <a:endParaRPr sz="1900"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endParaRPr sz="1900"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Logistic Regression applied to loan applications</a:t>
            </a:r>
            <a:endParaRPr sz="1900"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https://github.com/nborwankar/LearnDataScience</a:t>
            </a:r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t>Odds Ratio in Logistic Regression</a:t>
            </a:r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http://www.ats.ucla.edu/stat/mult_pkg/faq/general/odds_ratio.htm</a:t>
            </a:r>
          </a:p>
        </p:txBody>
      </p:sp>
      <p:sp>
        <p:nvSpPr>
          <p:cNvPr id="252" name="Shape 252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3 Day 2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6859" y="2193758"/>
            <a:ext cx="1733629" cy="261465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7" name="Shape 257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 Project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Homework 1 going ?</a:t>
            </a:r>
          </a:p>
        </p:txBody>
      </p:sp>
      <p:sp>
        <p:nvSpPr>
          <p:cNvPr id="258" name="Shape 258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3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Motivation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Logistic Regression?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use Logistic Regression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Homework Review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964" y="0"/>
            <a:ext cx="8433147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 - REGRESSION &amp; CLASSIFICATION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454024" y="1429572"/>
            <a:ext cx="8455027" cy="204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If the y variable is numeric then we have a regression problem - we are trying to predict a continuous number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If the y variable is a category (for example trying to predict a type of flower) the we have a classification problem - we are trying to classify what group that y belongs to.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7" name="Shape 167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WHAT IS LOGISTIC REGRESSION?</a:t>
            </a:r>
          </a:p>
        </p:txBody>
      </p:sp>
      <p:sp>
        <p:nvSpPr>
          <p:cNvPr id="168" name="Shape 168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454024" y="1429572"/>
            <a:ext cx="8455027" cy="226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We want to build a classifier that correctly identifies which class our target variable y belongs to given our input variable x.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Why not use the linear regression model?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b="0" sz="3000"/>
            </a:pPr>
            <a:r>
              <a:t>y=Xβ+ϵ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</p:txBody>
      </p:sp>
      <p:sp>
        <p:nvSpPr>
          <p:cNvPr id="184" name="Shape 184"/>
          <p:cNvSpPr/>
          <p:nvPr/>
        </p:nvSpPr>
        <p:spPr>
          <a:xfrm>
            <a:off x="454024" y="1226372"/>
            <a:ext cx="8455027" cy="276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If we only have a binary response variable (0 or 1) it might make sense… BUT we can have our estimated value of y &gt; 1 or y &lt; 0 … which doesn’t make sense.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What of the case where we have more than one class? Linear regression cannot easily handle these cases.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We want a classification method that can handle these cases and give us results we can easily interpret.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</p:txBody>
      </p:sp>
      <p:sp>
        <p:nvSpPr>
          <p:cNvPr id="192" name="Shape 192"/>
          <p:cNvSpPr/>
          <p:nvPr/>
        </p:nvSpPr>
        <p:spPr>
          <a:xfrm>
            <a:off x="454024" y="1226372"/>
            <a:ext cx="8455027" cy="294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This is a good starting point but we still have the problem of p(Y) being outside the 0,1 range.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We need to model p(Y=1|X) using a function that gives outputs between 0 and 1.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Basically we want something that looks like the following</a:t>
            </a:r>
          </a:p>
        </p:txBody>
      </p:sp>
      <p:sp>
        <p:nvSpPr>
          <p:cNvPr id="193" name="Shape 193"/>
          <p:cNvSpPr/>
          <p:nvPr/>
        </p:nvSpPr>
        <p:spPr>
          <a:xfrm>
            <a:off x="3610638" y="1204912"/>
            <a:ext cx="2433490" cy="882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2000">
                <a:uFillTx/>
                <a:latin typeface="Times"/>
                <a:ea typeface="Times"/>
                <a:cs typeface="Times"/>
                <a:sym typeface="Times"/>
              </a:defRPr>
            </a:pPr>
            <a:r>
              <a:t>p(Y=1|X) = β</a:t>
            </a:r>
            <a:r>
              <a:rPr baseline="-10714" sz="1400"/>
              <a:t>0</a:t>
            </a:r>
            <a:r>
              <a:rPr baseline="-7500"/>
              <a:t> </a:t>
            </a:r>
            <a:r>
              <a:t>+ β</a:t>
            </a:r>
            <a:r>
              <a:rPr baseline="-10714" sz="1400"/>
              <a:t>1</a:t>
            </a:r>
            <a:r>
              <a:t>X.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537" y="1206500"/>
            <a:ext cx="5080001" cy="3733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